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ings-rd.000webhostapp.com/" TargetMode="External"/><Relationship Id="rId5" Type="http://schemas.openxmlformats.org/officeDocument/2006/relationships/hyperlink" Target="https://gamma.app" TargetMode="External"/><Relationship Id="rId1"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198727"/>
            <a:ext cx="6665952" cy="833199"/>
          </a:xfrm>
          <a:prstGeom prst="rect">
            <a:avLst/>
          </a:prstGeom>
          <a:noFill/>
          <a:ln/>
        </p:spPr>
        <p:txBody>
          <a:bodyPr wrap="none" rtlCol="0" anchor="t"/>
          <a:lstStyle/>
          <a:p>
            <a:pPr indent="0" marL="0">
              <a:lnSpc>
                <a:spcPts val="6561"/>
              </a:lnSpc>
              <a:buNone/>
            </a:pPr>
            <a:r>
              <a:rPr lang="en-US" sz="5249" b="1" dirty="0">
                <a:solidFill>
                  <a:srgbClr val="60A9FF"/>
                </a:solidFill>
                <a:latin typeface="Barlow" pitchFamily="34" charset="0"/>
                <a:ea typeface="Barlow" pitchFamily="34" charset="-122"/>
                <a:cs typeface="Barlow" pitchFamily="34" charset="-120"/>
              </a:rPr>
              <a:t>What is On-Page SEO?</a:t>
            </a:r>
            <a:endParaRPr lang="en-US" sz="5249" dirty="0"/>
          </a:p>
        </p:txBody>
      </p:sp>
      <p:sp>
        <p:nvSpPr>
          <p:cNvPr id="6" name="Text 3"/>
          <p:cNvSpPr/>
          <p:nvPr/>
        </p:nvSpPr>
        <p:spPr>
          <a:xfrm>
            <a:off x="6319599" y="3365183"/>
            <a:ext cx="7477601"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On-page SEO refers to the optimization of individual web pages to rank higher and earn more relevant traffic in search engines. It involves optimizing both the content and the HTML source code of a page.</a:t>
            </a:r>
            <a:endParaRPr lang="en-US" sz="1750" dirty="0"/>
          </a:p>
        </p:txBody>
      </p:sp>
      <p:sp>
        <p:nvSpPr>
          <p:cNvPr id="7" name="Text 4"/>
          <p:cNvSpPr/>
          <p:nvPr/>
        </p:nvSpPr>
        <p:spPr>
          <a:xfrm>
            <a:off x="6319599" y="5036701"/>
            <a:ext cx="7477601" cy="355402"/>
          </a:xfrm>
          <a:prstGeom prst="rect">
            <a:avLst/>
          </a:prstGeom>
          <a:noFill/>
          <a:ln/>
        </p:spPr>
        <p:txBody>
          <a:bodyPr wrap="non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Click Here to view more </a:t>
            </a:r>
            <a:pPr indent="0" marL="0">
              <a:lnSpc>
                <a:spcPts val="2799"/>
              </a:lnSpc>
              <a:buNone/>
            </a:pPr>
            <a:r>
              <a:rPr lang="en-US" sz="1750" u="sng" dirty="0">
                <a:solidFill>
                  <a:srgbClr val="60A9FF"/>
                </a:solidFill>
                <a:latin typeface="Montserrat" pitchFamily="34" charset="0"/>
                <a:ea typeface="Montserrat" pitchFamily="34" charset="-122"/>
                <a:cs typeface="Montserra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https://wings-rd.000webhostapp.com/</a:t>
            </a:r>
            <a:endParaRPr lang="en-US" sz="1750" dirty="0"/>
          </a:p>
        </p:txBody>
      </p:sp>
      <p:sp>
        <p:nvSpPr>
          <p:cNvPr id="8" name="Shape 5"/>
          <p:cNvSpPr/>
          <p:nvPr/>
        </p:nvSpPr>
        <p:spPr>
          <a:xfrm>
            <a:off x="6319599" y="5658683"/>
            <a:ext cx="355402" cy="355402"/>
          </a:xfrm>
          <a:prstGeom prst="roundRect">
            <a:avLst>
              <a:gd name="adj" fmla="val 25726039"/>
            </a:avLst>
          </a:prstGeom>
          <a:noFill/>
          <a:ln w="7620">
            <a:solidFill>
              <a:srgbClr val="FFFFFF"/>
            </a:solidFill>
            <a:prstDash val="solid"/>
          </a:ln>
        </p:spPr>
      </p:sp>
      <p:pic>
        <p:nvPicPr>
          <p:cNvPr id="9" name="Image 1" descr="preencoded.png">    </p:cNvPr>
          <p:cNvPicPr>
            <a:picLocks noChangeAspect="1"/>
          </p:cNvPicPr>
          <p:nvPr/>
        </p:nvPicPr>
        <p:blipFill>
          <a:blip r:embed="rId3"/>
          <a:stretch>
            <a:fillRect/>
          </a:stretch>
        </p:blipFill>
        <p:spPr>
          <a:xfrm>
            <a:off x="6327219" y="5666303"/>
            <a:ext cx="340162" cy="340162"/>
          </a:xfrm>
          <a:prstGeom prst="rect">
            <a:avLst/>
          </a:prstGeom>
        </p:spPr>
      </p:pic>
      <p:sp>
        <p:nvSpPr>
          <p:cNvPr id="10" name="Text 6"/>
          <p:cNvSpPr/>
          <p:nvPr/>
        </p:nvSpPr>
        <p:spPr>
          <a:xfrm>
            <a:off x="6786086" y="5642015"/>
            <a:ext cx="2876312" cy="388858"/>
          </a:xfrm>
          <a:prstGeom prst="rect">
            <a:avLst/>
          </a:prstGeom>
          <a:noFill/>
          <a:ln/>
        </p:spPr>
        <p:txBody>
          <a:bodyPr wrap="none" rtlCol="0" anchor="t"/>
          <a:lstStyle/>
          <a:p>
            <a:pPr algn="l" indent="0" marL="0">
              <a:lnSpc>
                <a:spcPts val="3062"/>
              </a:lnSpc>
              <a:buNone/>
            </a:pPr>
            <a:r>
              <a:rPr lang="en-US" sz="2187" b="1" dirty="0">
                <a:solidFill>
                  <a:srgbClr val="EEEFF5"/>
                </a:solidFill>
                <a:latin typeface="Montserrat" pitchFamily="34" charset="0"/>
                <a:ea typeface="Montserrat" pitchFamily="34" charset="-122"/>
                <a:cs typeface="Montserrat" pitchFamily="34" charset="-120"/>
              </a:rPr>
              <a:t>by Sreekrishnan MS</a:t>
            </a:r>
            <a:endParaRPr lang="en-US" sz="2187" dirty="0"/>
          </a:p>
        </p:txBody>
      </p:sp>
      <p:pic>
        <p:nvPicPr>
          <p:cNvPr id="11"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693307"/>
            <a:ext cx="6810732"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Importance of On-Page SEO</a:t>
            </a:r>
            <a:endParaRPr lang="en-US" sz="4374" dirty="0"/>
          </a:p>
        </p:txBody>
      </p:sp>
      <p:sp>
        <p:nvSpPr>
          <p:cNvPr id="6" name="Shape 3"/>
          <p:cNvSpPr/>
          <p:nvPr/>
        </p:nvSpPr>
        <p:spPr>
          <a:xfrm>
            <a:off x="4490799" y="2894528"/>
            <a:ext cx="499943" cy="499943"/>
          </a:xfrm>
          <a:prstGeom prst="roundRect">
            <a:avLst>
              <a:gd name="adj" fmla="val 26667"/>
            </a:avLst>
          </a:prstGeom>
          <a:solidFill>
            <a:srgbClr val="282C32"/>
          </a:solidFill>
          <a:ln/>
        </p:spPr>
      </p:sp>
      <p:sp>
        <p:nvSpPr>
          <p:cNvPr id="7" name="Text 4"/>
          <p:cNvSpPr/>
          <p:nvPr/>
        </p:nvSpPr>
        <p:spPr>
          <a:xfrm>
            <a:off x="4681776" y="2936200"/>
            <a:ext cx="117991"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5212913" y="2970848"/>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Visibility</a:t>
            </a:r>
            <a:endParaRPr lang="en-US" sz="2187" dirty="0"/>
          </a:p>
        </p:txBody>
      </p:sp>
      <p:sp>
        <p:nvSpPr>
          <p:cNvPr id="9" name="Text 6"/>
          <p:cNvSpPr/>
          <p:nvPr/>
        </p:nvSpPr>
        <p:spPr>
          <a:xfrm>
            <a:off x="5212913" y="3451265"/>
            <a:ext cx="3820001"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On-page SEO enhances the visibility of web pages in search results, leading to increased organic traffic.</a:t>
            </a:r>
            <a:endParaRPr lang="en-US" sz="1750" dirty="0"/>
          </a:p>
        </p:txBody>
      </p:sp>
      <p:sp>
        <p:nvSpPr>
          <p:cNvPr id="10" name="Shape 7"/>
          <p:cNvSpPr/>
          <p:nvPr/>
        </p:nvSpPr>
        <p:spPr>
          <a:xfrm>
            <a:off x="9255085" y="2894528"/>
            <a:ext cx="499943" cy="499943"/>
          </a:xfrm>
          <a:prstGeom prst="roundRect">
            <a:avLst>
              <a:gd name="adj" fmla="val 26667"/>
            </a:avLst>
          </a:prstGeom>
          <a:solidFill>
            <a:srgbClr val="282C32"/>
          </a:solidFill>
          <a:ln/>
        </p:spPr>
      </p:sp>
      <p:sp>
        <p:nvSpPr>
          <p:cNvPr id="11" name="Text 8"/>
          <p:cNvSpPr/>
          <p:nvPr/>
        </p:nvSpPr>
        <p:spPr>
          <a:xfrm>
            <a:off x="9411652" y="2936200"/>
            <a:ext cx="186690"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2" name="Text 9"/>
          <p:cNvSpPr/>
          <p:nvPr/>
        </p:nvSpPr>
        <p:spPr>
          <a:xfrm>
            <a:off x="9977199" y="2970848"/>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User Experience</a:t>
            </a:r>
            <a:endParaRPr lang="en-US" sz="2187" dirty="0"/>
          </a:p>
        </p:txBody>
      </p:sp>
      <p:sp>
        <p:nvSpPr>
          <p:cNvPr id="13" name="Text 10"/>
          <p:cNvSpPr/>
          <p:nvPr/>
        </p:nvSpPr>
        <p:spPr>
          <a:xfrm>
            <a:off x="9977199" y="3451265"/>
            <a:ext cx="3820001"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It contributes to a better user experience, which is crucial for retaining website visitors.</a:t>
            </a:r>
            <a:endParaRPr lang="en-US" sz="1750" dirty="0"/>
          </a:p>
        </p:txBody>
      </p:sp>
      <p:sp>
        <p:nvSpPr>
          <p:cNvPr id="14" name="Shape 11"/>
          <p:cNvSpPr/>
          <p:nvPr/>
        </p:nvSpPr>
        <p:spPr>
          <a:xfrm>
            <a:off x="4490799" y="5268635"/>
            <a:ext cx="499943" cy="499943"/>
          </a:xfrm>
          <a:prstGeom prst="roundRect">
            <a:avLst>
              <a:gd name="adj" fmla="val 26667"/>
            </a:avLst>
          </a:prstGeom>
          <a:solidFill>
            <a:srgbClr val="282C32"/>
          </a:solidFill>
          <a:ln/>
        </p:spPr>
      </p:sp>
      <p:sp>
        <p:nvSpPr>
          <p:cNvPr id="15" name="Text 12"/>
          <p:cNvSpPr/>
          <p:nvPr/>
        </p:nvSpPr>
        <p:spPr>
          <a:xfrm>
            <a:off x="4650700" y="5310307"/>
            <a:ext cx="180023"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6" name="Text 13"/>
          <p:cNvSpPr/>
          <p:nvPr/>
        </p:nvSpPr>
        <p:spPr>
          <a:xfrm>
            <a:off x="5212913" y="5344954"/>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Ranking Factors</a:t>
            </a:r>
            <a:endParaRPr lang="en-US" sz="2187" dirty="0"/>
          </a:p>
        </p:txBody>
      </p:sp>
      <p:sp>
        <p:nvSpPr>
          <p:cNvPr id="17" name="Text 14"/>
          <p:cNvSpPr/>
          <p:nvPr/>
        </p:nvSpPr>
        <p:spPr>
          <a:xfrm>
            <a:off x="5212913" y="5825371"/>
            <a:ext cx="8584287" cy="710803"/>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Search engines consider on-page SEO as a critical ranking factor for web pages.</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749868"/>
            <a:ext cx="8828008"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Keyword Research and Optimization</a:t>
            </a:r>
            <a:endParaRPr lang="en-US" sz="4374" dirty="0"/>
          </a:p>
        </p:txBody>
      </p:sp>
      <p:sp>
        <p:nvSpPr>
          <p:cNvPr id="5" name="Text 3"/>
          <p:cNvSpPr/>
          <p:nvPr/>
        </p:nvSpPr>
        <p:spPr>
          <a:xfrm>
            <a:off x="1760220" y="3999667"/>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Research</a:t>
            </a:r>
            <a:endParaRPr lang="en-US" sz="2187" dirty="0"/>
          </a:p>
        </p:txBody>
      </p:sp>
      <p:sp>
        <p:nvSpPr>
          <p:cNvPr id="6" name="Text 4"/>
          <p:cNvSpPr/>
          <p:nvPr/>
        </p:nvSpPr>
        <p:spPr>
          <a:xfrm>
            <a:off x="1760220" y="4569023"/>
            <a:ext cx="5283994" cy="710803"/>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Understanding user search behavior and intent is crucial for effective keyword research.</a:t>
            </a:r>
            <a:endParaRPr lang="en-US" sz="1750" dirty="0"/>
          </a:p>
        </p:txBody>
      </p:sp>
      <p:sp>
        <p:nvSpPr>
          <p:cNvPr id="7" name="Text 5"/>
          <p:cNvSpPr/>
          <p:nvPr/>
        </p:nvSpPr>
        <p:spPr>
          <a:xfrm>
            <a:off x="7593806" y="3999667"/>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Optimization</a:t>
            </a:r>
            <a:endParaRPr lang="en-US" sz="2187" dirty="0"/>
          </a:p>
        </p:txBody>
      </p:sp>
      <p:sp>
        <p:nvSpPr>
          <p:cNvPr id="8" name="Text 6"/>
          <p:cNvSpPr/>
          <p:nvPr/>
        </p:nvSpPr>
        <p:spPr>
          <a:xfrm>
            <a:off x="7593806" y="4569023"/>
            <a:ext cx="5283994" cy="710803"/>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Strategically placing keywords within content while maintaining natural readability is key.</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524958"/>
            <a:ext cx="7983736"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Title Tags and Meta Descriptions</a:t>
            </a:r>
            <a:endParaRPr lang="en-US" sz="4374" dirty="0"/>
          </a:p>
        </p:txBody>
      </p:sp>
      <p:sp>
        <p:nvSpPr>
          <p:cNvPr id="6" name="Shape 3"/>
          <p:cNvSpPr/>
          <p:nvPr/>
        </p:nvSpPr>
        <p:spPr>
          <a:xfrm>
            <a:off x="4490799" y="3726180"/>
            <a:ext cx="499943" cy="499943"/>
          </a:xfrm>
          <a:prstGeom prst="roundRect">
            <a:avLst>
              <a:gd name="adj" fmla="val 26667"/>
            </a:avLst>
          </a:prstGeom>
          <a:solidFill>
            <a:srgbClr val="282C32"/>
          </a:solidFill>
          <a:ln/>
        </p:spPr>
      </p:sp>
      <p:sp>
        <p:nvSpPr>
          <p:cNvPr id="7" name="Text 4"/>
          <p:cNvSpPr/>
          <p:nvPr/>
        </p:nvSpPr>
        <p:spPr>
          <a:xfrm>
            <a:off x="4681776" y="3767852"/>
            <a:ext cx="117991"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5212913" y="3802499"/>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Title Tags</a:t>
            </a:r>
            <a:endParaRPr lang="en-US" sz="2187" dirty="0"/>
          </a:p>
        </p:txBody>
      </p:sp>
      <p:sp>
        <p:nvSpPr>
          <p:cNvPr id="9" name="Text 6"/>
          <p:cNvSpPr/>
          <p:nvPr/>
        </p:nvSpPr>
        <p:spPr>
          <a:xfrm>
            <a:off x="5212913" y="4282916"/>
            <a:ext cx="3820001"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Crafting unique, descriptive, and relevant title tags helps search engines and users understand the content.</a:t>
            </a:r>
            <a:endParaRPr lang="en-US" sz="1750" dirty="0"/>
          </a:p>
        </p:txBody>
      </p:sp>
      <p:sp>
        <p:nvSpPr>
          <p:cNvPr id="10" name="Shape 7"/>
          <p:cNvSpPr/>
          <p:nvPr/>
        </p:nvSpPr>
        <p:spPr>
          <a:xfrm>
            <a:off x="9255085" y="3726180"/>
            <a:ext cx="499943" cy="499943"/>
          </a:xfrm>
          <a:prstGeom prst="roundRect">
            <a:avLst>
              <a:gd name="adj" fmla="val 26667"/>
            </a:avLst>
          </a:prstGeom>
          <a:solidFill>
            <a:srgbClr val="282C32"/>
          </a:solidFill>
          <a:ln/>
        </p:spPr>
      </p:sp>
      <p:sp>
        <p:nvSpPr>
          <p:cNvPr id="11" name="Text 8"/>
          <p:cNvSpPr/>
          <p:nvPr/>
        </p:nvSpPr>
        <p:spPr>
          <a:xfrm>
            <a:off x="9411652" y="3767852"/>
            <a:ext cx="186690"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2" name="Text 9"/>
          <p:cNvSpPr/>
          <p:nvPr/>
        </p:nvSpPr>
        <p:spPr>
          <a:xfrm>
            <a:off x="9977199" y="3802499"/>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Meta Descriptions</a:t>
            </a:r>
            <a:endParaRPr lang="en-US" sz="2187" dirty="0"/>
          </a:p>
        </p:txBody>
      </p:sp>
      <p:sp>
        <p:nvSpPr>
          <p:cNvPr id="13" name="Text 10"/>
          <p:cNvSpPr/>
          <p:nvPr/>
        </p:nvSpPr>
        <p:spPr>
          <a:xfrm>
            <a:off x="9977199" y="4282916"/>
            <a:ext cx="3820001"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Compelling meta descriptions can improve click-through rates by providing a preview of the content.</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507093"/>
            <a:ext cx="9306401"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Heading Tags and Content Optimization</a:t>
            </a:r>
            <a:endParaRPr lang="en-US" sz="4374" dirty="0"/>
          </a:p>
        </p:txBody>
      </p:sp>
      <p:sp>
        <p:nvSpPr>
          <p:cNvPr id="6" name="Shape 3"/>
          <p:cNvSpPr/>
          <p:nvPr/>
        </p:nvSpPr>
        <p:spPr>
          <a:xfrm>
            <a:off x="4774168" y="3229094"/>
            <a:ext cx="99893" cy="3493294"/>
          </a:xfrm>
          <a:prstGeom prst="roundRect">
            <a:avLst>
              <a:gd name="adj" fmla="val 133462"/>
            </a:avLst>
          </a:prstGeom>
          <a:solidFill>
            <a:srgbClr val="282C32"/>
          </a:solidFill>
          <a:ln/>
        </p:spPr>
      </p:sp>
      <p:sp>
        <p:nvSpPr>
          <p:cNvPr id="7" name="Shape 4"/>
          <p:cNvSpPr/>
          <p:nvPr/>
        </p:nvSpPr>
        <p:spPr>
          <a:xfrm>
            <a:off x="5074027" y="3602653"/>
            <a:ext cx="777597" cy="99893"/>
          </a:xfrm>
          <a:prstGeom prst="roundRect">
            <a:avLst>
              <a:gd name="adj" fmla="val 133462"/>
            </a:avLst>
          </a:prstGeom>
          <a:solidFill>
            <a:srgbClr val="282C32"/>
          </a:solidFill>
          <a:ln/>
        </p:spPr>
      </p:sp>
      <p:sp>
        <p:nvSpPr>
          <p:cNvPr id="8" name="Shape 5"/>
          <p:cNvSpPr/>
          <p:nvPr/>
        </p:nvSpPr>
        <p:spPr>
          <a:xfrm>
            <a:off x="4574084" y="3402687"/>
            <a:ext cx="499943" cy="499943"/>
          </a:xfrm>
          <a:prstGeom prst="roundRect">
            <a:avLst>
              <a:gd name="adj" fmla="val 26667"/>
            </a:avLst>
          </a:prstGeom>
          <a:solidFill>
            <a:srgbClr val="282C32"/>
          </a:solidFill>
          <a:ln/>
        </p:spPr>
      </p:sp>
      <p:sp>
        <p:nvSpPr>
          <p:cNvPr id="9" name="Text 6"/>
          <p:cNvSpPr/>
          <p:nvPr/>
        </p:nvSpPr>
        <p:spPr>
          <a:xfrm>
            <a:off x="4765060" y="3444359"/>
            <a:ext cx="117991"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10" name="Text 7"/>
          <p:cNvSpPr/>
          <p:nvPr/>
        </p:nvSpPr>
        <p:spPr>
          <a:xfrm>
            <a:off x="6046113" y="3451265"/>
            <a:ext cx="2777490" cy="347186"/>
          </a:xfrm>
          <a:prstGeom prst="rect">
            <a:avLst/>
          </a:prstGeom>
          <a:noFill/>
          <a:ln/>
        </p:spPr>
        <p:txBody>
          <a:bodyPr wrap="none" rtlCol="0" anchor="t"/>
          <a:lstStyle/>
          <a:p>
            <a:pPr algn="l" indent="0" marL="0">
              <a:lnSpc>
                <a:spcPts val="2734"/>
              </a:lnSpc>
              <a:buNone/>
            </a:pPr>
            <a:r>
              <a:rPr lang="en-US" sz="2187" b="1" dirty="0">
                <a:solidFill>
                  <a:srgbClr val="60A9FF"/>
                </a:solidFill>
                <a:latin typeface="Barlow" pitchFamily="34" charset="0"/>
                <a:ea typeface="Barlow" pitchFamily="34" charset="-122"/>
                <a:cs typeface="Barlow" pitchFamily="34" charset="-120"/>
              </a:rPr>
              <a:t>Structured Content</a:t>
            </a:r>
            <a:endParaRPr lang="en-US" sz="2187" dirty="0"/>
          </a:p>
        </p:txBody>
      </p:sp>
      <p:sp>
        <p:nvSpPr>
          <p:cNvPr id="11" name="Text 8"/>
          <p:cNvSpPr/>
          <p:nvPr/>
        </p:nvSpPr>
        <p:spPr>
          <a:xfrm>
            <a:off x="6046113" y="3931682"/>
            <a:ext cx="7751088" cy="710803"/>
          </a:xfrm>
          <a:prstGeom prst="rect">
            <a:avLst/>
          </a:prstGeom>
          <a:noFill/>
          <a:ln/>
        </p:spPr>
        <p:txBody>
          <a:bodyPr wrap="square" rtlCol="0" anchor="t"/>
          <a:lstStyle/>
          <a:p>
            <a:pPr algn="l"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Using heading tags organizes content and provides a clearer structure for both users and search engines.</a:t>
            </a:r>
            <a:endParaRPr lang="en-US" sz="1750" dirty="0"/>
          </a:p>
        </p:txBody>
      </p:sp>
      <p:sp>
        <p:nvSpPr>
          <p:cNvPr id="12" name="Shape 9"/>
          <p:cNvSpPr/>
          <p:nvPr/>
        </p:nvSpPr>
        <p:spPr>
          <a:xfrm>
            <a:off x="5074027" y="5460385"/>
            <a:ext cx="777597" cy="99893"/>
          </a:xfrm>
          <a:prstGeom prst="roundRect">
            <a:avLst>
              <a:gd name="adj" fmla="val 133462"/>
            </a:avLst>
          </a:prstGeom>
          <a:solidFill>
            <a:srgbClr val="282C32"/>
          </a:solidFill>
          <a:ln/>
        </p:spPr>
      </p:sp>
      <p:sp>
        <p:nvSpPr>
          <p:cNvPr id="13" name="Shape 10"/>
          <p:cNvSpPr/>
          <p:nvPr/>
        </p:nvSpPr>
        <p:spPr>
          <a:xfrm>
            <a:off x="4574084" y="5260419"/>
            <a:ext cx="499943" cy="499943"/>
          </a:xfrm>
          <a:prstGeom prst="roundRect">
            <a:avLst>
              <a:gd name="adj" fmla="val 26667"/>
            </a:avLst>
          </a:prstGeom>
          <a:solidFill>
            <a:srgbClr val="282C32"/>
          </a:solidFill>
          <a:ln/>
        </p:spPr>
      </p:sp>
      <p:sp>
        <p:nvSpPr>
          <p:cNvPr id="14" name="Text 11"/>
          <p:cNvSpPr/>
          <p:nvPr/>
        </p:nvSpPr>
        <p:spPr>
          <a:xfrm>
            <a:off x="4730651" y="5302091"/>
            <a:ext cx="186690"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5" name="Text 12"/>
          <p:cNvSpPr/>
          <p:nvPr/>
        </p:nvSpPr>
        <p:spPr>
          <a:xfrm>
            <a:off x="6046113" y="5308997"/>
            <a:ext cx="2777490" cy="347186"/>
          </a:xfrm>
          <a:prstGeom prst="rect">
            <a:avLst/>
          </a:prstGeom>
          <a:noFill/>
          <a:ln/>
        </p:spPr>
        <p:txBody>
          <a:bodyPr wrap="none" rtlCol="0" anchor="t"/>
          <a:lstStyle/>
          <a:p>
            <a:pPr algn="l" indent="0" marL="0">
              <a:lnSpc>
                <a:spcPts val="2734"/>
              </a:lnSpc>
              <a:buNone/>
            </a:pPr>
            <a:r>
              <a:rPr lang="en-US" sz="2187" b="1" dirty="0">
                <a:solidFill>
                  <a:srgbClr val="60A9FF"/>
                </a:solidFill>
                <a:latin typeface="Barlow" pitchFamily="34" charset="0"/>
                <a:ea typeface="Barlow" pitchFamily="34" charset="-122"/>
                <a:cs typeface="Barlow" pitchFamily="34" charset="-120"/>
              </a:rPr>
              <a:t>Content Optimization</a:t>
            </a:r>
            <a:endParaRPr lang="en-US" sz="2187" dirty="0"/>
          </a:p>
        </p:txBody>
      </p:sp>
      <p:sp>
        <p:nvSpPr>
          <p:cNvPr id="16" name="Text 13"/>
          <p:cNvSpPr/>
          <p:nvPr/>
        </p:nvSpPr>
        <p:spPr>
          <a:xfrm>
            <a:off x="6046113" y="5789414"/>
            <a:ext cx="7751088" cy="710803"/>
          </a:xfrm>
          <a:prstGeom prst="rect">
            <a:avLst/>
          </a:prstGeom>
          <a:noFill/>
          <a:ln/>
        </p:spPr>
        <p:txBody>
          <a:bodyPr wrap="square" rtlCol="0" anchor="t"/>
          <a:lstStyle/>
          <a:p>
            <a:pPr algn="l"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Optimizing content with relevant keywords and valuable information enhances its searchability and user relevance.</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438876"/>
            <a:ext cx="8458676"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URL Structure and Internal Linking</a:t>
            </a:r>
            <a:endParaRPr lang="en-US" sz="4374" dirty="0"/>
          </a:p>
        </p:txBody>
      </p:sp>
      <p:pic>
        <p:nvPicPr>
          <p:cNvPr id="5" name="Image 0" descr="preencoded.png">    </p:cNvPr>
          <p:cNvPicPr>
            <a:picLocks noChangeAspect="1"/>
          </p:cNvPicPr>
          <p:nvPr/>
        </p:nvPicPr>
        <p:blipFill>
          <a:blip r:embed="rId1"/>
          <a:stretch>
            <a:fillRect/>
          </a:stretch>
        </p:blipFill>
        <p:spPr>
          <a:xfrm>
            <a:off x="1760220" y="3577590"/>
            <a:ext cx="444341" cy="444341"/>
          </a:xfrm>
          <a:prstGeom prst="rect">
            <a:avLst/>
          </a:prstGeom>
        </p:spPr>
      </p:pic>
      <p:sp>
        <p:nvSpPr>
          <p:cNvPr id="6" name="Text 3"/>
          <p:cNvSpPr/>
          <p:nvPr/>
        </p:nvSpPr>
        <p:spPr>
          <a:xfrm>
            <a:off x="1760220" y="4244102"/>
            <a:ext cx="2777490" cy="347186"/>
          </a:xfrm>
          <a:prstGeom prst="rect">
            <a:avLst/>
          </a:prstGeom>
          <a:noFill/>
          <a:ln/>
        </p:spPr>
        <p:txBody>
          <a:bodyPr wrap="none" rtlCol="0" anchor="t"/>
          <a:lstStyle/>
          <a:p>
            <a:pPr algn="l" indent="0" marL="0">
              <a:lnSpc>
                <a:spcPts val="2734"/>
              </a:lnSpc>
              <a:buNone/>
            </a:pPr>
            <a:r>
              <a:rPr lang="en-US" sz="2187" b="1" dirty="0">
                <a:solidFill>
                  <a:srgbClr val="60A9FF"/>
                </a:solidFill>
                <a:latin typeface="Barlow" pitchFamily="34" charset="0"/>
                <a:ea typeface="Barlow" pitchFamily="34" charset="-122"/>
                <a:cs typeface="Barlow" pitchFamily="34" charset="-120"/>
              </a:rPr>
              <a:t>Internal Links</a:t>
            </a:r>
            <a:endParaRPr lang="en-US" sz="2187" dirty="0"/>
          </a:p>
        </p:txBody>
      </p:sp>
      <p:sp>
        <p:nvSpPr>
          <p:cNvPr id="7" name="Text 4"/>
          <p:cNvSpPr/>
          <p:nvPr/>
        </p:nvSpPr>
        <p:spPr>
          <a:xfrm>
            <a:off x="1760220" y="4724519"/>
            <a:ext cx="5388293" cy="1066205"/>
          </a:xfrm>
          <a:prstGeom prst="rect">
            <a:avLst/>
          </a:prstGeom>
          <a:noFill/>
          <a:ln/>
        </p:spPr>
        <p:txBody>
          <a:bodyPr wrap="square" rtlCol="0" anchor="t"/>
          <a:lstStyle/>
          <a:p>
            <a:pPr algn="l"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Creating a logical and user-friendly URL structure improves navigation and encourages longer website visits.</a:t>
            </a:r>
            <a:endParaRPr lang="en-US" sz="1750" dirty="0"/>
          </a:p>
        </p:txBody>
      </p:sp>
      <p:pic>
        <p:nvPicPr>
          <p:cNvPr id="8" name="Image 1" descr="preencoded.png">    </p:cNvPr>
          <p:cNvPicPr>
            <a:picLocks noChangeAspect="1"/>
          </p:cNvPicPr>
          <p:nvPr/>
        </p:nvPicPr>
        <p:blipFill>
          <a:blip r:embed="rId2"/>
          <a:stretch>
            <a:fillRect/>
          </a:stretch>
        </p:blipFill>
        <p:spPr>
          <a:xfrm>
            <a:off x="7481768" y="3577590"/>
            <a:ext cx="444341" cy="444341"/>
          </a:xfrm>
          <a:prstGeom prst="rect">
            <a:avLst/>
          </a:prstGeom>
        </p:spPr>
      </p:pic>
      <p:sp>
        <p:nvSpPr>
          <p:cNvPr id="9" name="Text 5"/>
          <p:cNvSpPr/>
          <p:nvPr/>
        </p:nvSpPr>
        <p:spPr>
          <a:xfrm>
            <a:off x="7481768" y="4244102"/>
            <a:ext cx="2777490" cy="347186"/>
          </a:xfrm>
          <a:prstGeom prst="rect">
            <a:avLst/>
          </a:prstGeom>
          <a:noFill/>
          <a:ln/>
        </p:spPr>
        <p:txBody>
          <a:bodyPr wrap="none" rtlCol="0" anchor="t"/>
          <a:lstStyle/>
          <a:p>
            <a:pPr algn="l" indent="0" marL="0">
              <a:lnSpc>
                <a:spcPts val="2734"/>
              </a:lnSpc>
              <a:buNone/>
            </a:pPr>
            <a:r>
              <a:rPr lang="en-US" sz="2187" b="1" dirty="0">
                <a:solidFill>
                  <a:srgbClr val="60A9FF"/>
                </a:solidFill>
                <a:latin typeface="Barlow" pitchFamily="34" charset="0"/>
                <a:ea typeface="Barlow" pitchFamily="34" charset="-122"/>
                <a:cs typeface="Barlow" pitchFamily="34" charset="-120"/>
              </a:rPr>
              <a:t>Tree Structure</a:t>
            </a:r>
            <a:endParaRPr lang="en-US" sz="2187" dirty="0"/>
          </a:p>
        </p:txBody>
      </p:sp>
      <p:sp>
        <p:nvSpPr>
          <p:cNvPr id="10" name="Text 6"/>
          <p:cNvSpPr/>
          <p:nvPr/>
        </p:nvSpPr>
        <p:spPr>
          <a:xfrm>
            <a:off x="7481768" y="4724519"/>
            <a:ext cx="5388412" cy="1066205"/>
          </a:xfrm>
          <a:prstGeom prst="rect">
            <a:avLst/>
          </a:prstGeom>
          <a:noFill/>
          <a:ln/>
        </p:spPr>
        <p:txBody>
          <a:bodyPr wrap="square" rtlCol="0" anchor="t"/>
          <a:lstStyle/>
          <a:p>
            <a:pPr algn="l"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Implementing a hierarchical URL structure enhances the organization and accessibility of web pages.</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572107"/>
            <a:ext cx="555498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Image Optimization</a:t>
            </a:r>
            <a:endParaRPr lang="en-US" sz="4374" dirty="0"/>
          </a:p>
        </p:txBody>
      </p:sp>
      <p:sp>
        <p:nvSpPr>
          <p:cNvPr id="5" name="Text 3"/>
          <p:cNvSpPr/>
          <p:nvPr/>
        </p:nvSpPr>
        <p:spPr>
          <a:xfrm>
            <a:off x="1760220" y="3821906"/>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Compression</a:t>
            </a:r>
            <a:endParaRPr lang="en-US" sz="2187" dirty="0"/>
          </a:p>
        </p:txBody>
      </p:sp>
      <p:sp>
        <p:nvSpPr>
          <p:cNvPr id="6" name="Text 4"/>
          <p:cNvSpPr/>
          <p:nvPr/>
        </p:nvSpPr>
        <p:spPr>
          <a:xfrm>
            <a:off x="1760220" y="4391263"/>
            <a:ext cx="5283994"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Optimizing image file sizes without compromising quality can improve page loading speed.</a:t>
            </a:r>
            <a:endParaRPr lang="en-US" sz="1750" dirty="0"/>
          </a:p>
        </p:txBody>
      </p:sp>
      <p:sp>
        <p:nvSpPr>
          <p:cNvPr id="7" name="Text 5"/>
          <p:cNvSpPr/>
          <p:nvPr/>
        </p:nvSpPr>
        <p:spPr>
          <a:xfrm>
            <a:off x="7593806" y="3821906"/>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Alt Text</a:t>
            </a:r>
            <a:endParaRPr lang="en-US" sz="2187" dirty="0"/>
          </a:p>
        </p:txBody>
      </p:sp>
      <p:sp>
        <p:nvSpPr>
          <p:cNvPr id="8" name="Text 6"/>
          <p:cNvSpPr/>
          <p:nvPr/>
        </p:nvSpPr>
        <p:spPr>
          <a:xfrm>
            <a:off x="7593806" y="4391263"/>
            <a:ext cx="5283994"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Descriptive alt text enhances accessibility and provides context for search engines to understand images.</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258258"/>
            <a:ext cx="9306401" cy="1388745"/>
          </a:xfrm>
          <a:prstGeom prst="rect">
            <a:avLst/>
          </a:prstGeom>
          <a:noFill/>
          <a:ln/>
        </p:spPr>
        <p:txBody>
          <a:bodyPr wrap="squar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User Experience and Mobile Optimization</a:t>
            </a:r>
            <a:endParaRPr lang="en-US" sz="4374" dirty="0"/>
          </a:p>
        </p:txBody>
      </p:sp>
      <p:sp>
        <p:nvSpPr>
          <p:cNvPr id="6" name="Shape 3"/>
          <p:cNvSpPr/>
          <p:nvPr/>
        </p:nvSpPr>
        <p:spPr>
          <a:xfrm>
            <a:off x="4490799" y="3980259"/>
            <a:ext cx="4542115" cy="1990963"/>
          </a:xfrm>
          <a:prstGeom prst="roundRect">
            <a:avLst>
              <a:gd name="adj" fmla="val 6696"/>
            </a:avLst>
          </a:prstGeom>
          <a:solidFill>
            <a:srgbClr val="282C32"/>
          </a:solidFill>
          <a:ln/>
        </p:spPr>
      </p:sp>
      <p:sp>
        <p:nvSpPr>
          <p:cNvPr id="7" name="Text 4"/>
          <p:cNvSpPr/>
          <p:nvPr/>
        </p:nvSpPr>
        <p:spPr>
          <a:xfrm>
            <a:off x="4712970" y="4202430"/>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Responsive Design</a:t>
            </a:r>
            <a:endParaRPr lang="en-US" sz="2187" dirty="0"/>
          </a:p>
        </p:txBody>
      </p:sp>
      <p:sp>
        <p:nvSpPr>
          <p:cNvPr id="8" name="Text 5"/>
          <p:cNvSpPr/>
          <p:nvPr/>
        </p:nvSpPr>
        <p:spPr>
          <a:xfrm>
            <a:off x="4712970" y="4682847"/>
            <a:ext cx="4097774"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Ensuring websites are mobile-friendly contributes to a seamless user experience across devices.</a:t>
            </a:r>
            <a:endParaRPr lang="en-US" sz="1750" dirty="0"/>
          </a:p>
        </p:txBody>
      </p:sp>
      <p:sp>
        <p:nvSpPr>
          <p:cNvPr id="9" name="Shape 6"/>
          <p:cNvSpPr/>
          <p:nvPr/>
        </p:nvSpPr>
        <p:spPr>
          <a:xfrm>
            <a:off x="9255085" y="3980259"/>
            <a:ext cx="4542115" cy="1990963"/>
          </a:xfrm>
          <a:prstGeom prst="roundRect">
            <a:avLst>
              <a:gd name="adj" fmla="val 6696"/>
            </a:avLst>
          </a:prstGeom>
          <a:solidFill>
            <a:srgbClr val="282C32"/>
          </a:solidFill>
          <a:ln/>
        </p:spPr>
      </p:sp>
      <p:sp>
        <p:nvSpPr>
          <p:cNvPr id="10" name="Text 7"/>
          <p:cNvSpPr/>
          <p:nvPr/>
        </p:nvSpPr>
        <p:spPr>
          <a:xfrm>
            <a:off x="9477256" y="4202430"/>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Page Speed</a:t>
            </a:r>
            <a:endParaRPr lang="en-US" sz="2187" dirty="0"/>
          </a:p>
        </p:txBody>
      </p:sp>
      <p:sp>
        <p:nvSpPr>
          <p:cNvPr id="11" name="Text 8"/>
          <p:cNvSpPr/>
          <p:nvPr/>
        </p:nvSpPr>
        <p:spPr>
          <a:xfrm>
            <a:off x="9477256" y="4682847"/>
            <a:ext cx="4097774"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Improving loading speed on mobile devices positively impacts user engagement and conversions.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2524958"/>
            <a:ext cx="5554980" cy="694373"/>
          </a:xfrm>
          <a:prstGeom prst="rect">
            <a:avLst/>
          </a:prstGeom>
          <a:noFill/>
          <a:ln/>
        </p:spPr>
        <p:txBody>
          <a:bodyPr wrap="none" rtlCol="0" anchor="t"/>
          <a:lstStyle/>
          <a:p>
            <a:pPr indent="0" marL="0">
              <a:lnSpc>
                <a:spcPts val="5468"/>
              </a:lnSpc>
              <a:buNone/>
            </a:pPr>
            <a:r>
              <a:rPr lang="en-US" sz="4374" b="1" dirty="0">
                <a:solidFill>
                  <a:srgbClr val="60A9FF"/>
                </a:solidFill>
                <a:latin typeface="Barlow" pitchFamily="34" charset="0"/>
                <a:ea typeface="Barlow" pitchFamily="34" charset="-122"/>
                <a:cs typeface="Barlow" pitchFamily="34" charset="-120"/>
              </a:rPr>
              <a:t>Robot Tags</a:t>
            </a:r>
            <a:endParaRPr lang="en-US" sz="4374" dirty="0"/>
          </a:p>
        </p:txBody>
      </p:sp>
      <p:sp>
        <p:nvSpPr>
          <p:cNvPr id="6" name="Shape 3"/>
          <p:cNvSpPr/>
          <p:nvPr/>
        </p:nvSpPr>
        <p:spPr>
          <a:xfrm>
            <a:off x="833199" y="3726180"/>
            <a:ext cx="499943" cy="499943"/>
          </a:xfrm>
          <a:prstGeom prst="roundRect">
            <a:avLst>
              <a:gd name="adj" fmla="val 26667"/>
            </a:avLst>
          </a:prstGeom>
          <a:solidFill>
            <a:srgbClr val="282C32"/>
          </a:solidFill>
          <a:ln/>
        </p:spPr>
      </p:sp>
      <p:sp>
        <p:nvSpPr>
          <p:cNvPr id="7" name="Text 4"/>
          <p:cNvSpPr/>
          <p:nvPr/>
        </p:nvSpPr>
        <p:spPr>
          <a:xfrm>
            <a:off x="1024176" y="3767852"/>
            <a:ext cx="117991"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8" name="Text 5"/>
          <p:cNvSpPr/>
          <p:nvPr/>
        </p:nvSpPr>
        <p:spPr>
          <a:xfrm>
            <a:off x="1555313" y="3802499"/>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Noindex</a:t>
            </a:r>
            <a:endParaRPr lang="en-US" sz="2187" dirty="0"/>
          </a:p>
        </p:txBody>
      </p:sp>
      <p:sp>
        <p:nvSpPr>
          <p:cNvPr id="9" name="Text 6"/>
          <p:cNvSpPr/>
          <p:nvPr/>
        </p:nvSpPr>
        <p:spPr>
          <a:xfrm>
            <a:off x="1555313" y="4282916"/>
            <a:ext cx="3820001" cy="1421606"/>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Using noindex tags instruct search engines not to index specific pages, preventing duplicate content issues.</a:t>
            </a:r>
            <a:endParaRPr lang="en-US" sz="1750" dirty="0"/>
          </a:p>
        </p:txBody>
      </p:sp>
      <p:sp>
        <p:nvSpPr>
          <p:cNvPr id="10" name="Shape 7"/>
          <p:cNvSpPr/>
          <p:nvPr/>
        </p:nvSpPr>
        <p:spPr>
          <a:xfrm>
            <a:off x="5597485" y="3726180"/>
            <a:ext cx="499943" cy="499943"/>
          </a:xfrm>
          <a:prstGeom prst="roundRect">
            <a:avLst>
              <a:gd name="adj" fmla="val 26667"/>
            </a:avLst>
          </a:prstGeom>
          <a:solidFill>
            <a:srgbClr val="282C32"/>
          </a:solidFill>
          <a:ln/>
        </p:spPr>
      </p:sp>
      <p:sp>
        <p:nvSpPr>
          <p:cNvPr id="11" name="Text 8"/>
          <p:cNvSpPr/>
          <p:nvPr/>
        </p:nvSpPr>
        <p:spPr>
          <a:xfrm>
            <a:off x="5754053" y="3767852"/>
            <a:ext cx="186690" cy="416481"/>
          </a:xfrm>
          <a:prstGeom prst="rect">
            <a:avLst/>
          </a:prstGeom>
          <a:noFill/>
          <a:ln/>
        </p:spPr>
        <p:txBody>
          <a:bodyPr wrap="none" rtlCol="0" anchor="t"/>
          <a:lstStyle/>
          <a:p>
            <a:pPr algn="ctr" indent="0" marL="0">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2" name="Text 9"/>
          <p:cNvSpPr/>
          <p:nvPr/>
        </p:nvSpPr>
        <p:spPr>
          <a:xfrm>
            <a:off x="6319599" y="3802499"/>
            <a:ext cx="2777490" cy="347186"/>
          </a:xfrm>
          <a:prstGeom prst="rect">
            <a:avLst/>
          </a:prstGeom>
          <a:noFill/>
          <a:ln/>
        </p:spPr>
        <p:txBody>
          <a:bodyPr wrap="none" rtlCol="0" anchor="t"/>
          <a:lstStyle/>
          <a:p>
            <a:pPr indent="0" marL="0">
              <a:lnSpc>
                <a:spcPts val="2734"/>
              </a:lnSpc>
              <a:buNone/>
            </a:pPr>
            <a:r>
              <a:rPr lang="en-US" sz="2187" b="1" dirty="0">
                <a:solidFill>
                  <a:srgbClr val="60A9FF"/>
                </a:solidFill>
                <a:latin typeface="Barlow" pitchFamily="34" charset="0"/>
                <a:ea typeface="Barlow" pitchFamily="34" charset="-122"/>
                <a:cs typeface="Barlow" pitchFamily="34" charset="-120"/>
              </a:rPr>
              <a:t>Nofollow</a:t>
            </a:r>
            <a:endParaRPr lang="en-US" sz="2187" dirty="0"/>
          </a:p>
        </p:txBody>
      </p:sp>
      <p:sp>
        <p:nvSpPr>
          <p:cNvPr id="13" name="Text 10"/>
          <p:cNvSpPr/>
          <p:nvPr/>
        </p:nvSpPr>
        <p:spPr>
          <a:xfrm>
            <a:off x="6319599" y="4282916"/>
            <a:ext cx="3820001" cy="1066205"/>
          </a:xfrm>
          <a:prstGeom prst="rect">
            <a:avLst/>
          </a:prstGeom>
          <a:noFill/>
          <a:ln/>
        </p:spPr>
        <p:txBody>
          <a:bodyPr wrap="square" rtlCol="0" anchor="t"/>
          <a:lstStyle/>
          <a:p>
            <a:pPr indent="0" marL="0">
              <a:lnSpc>
                <a:spcPts val="2799"/>
              </a:lnSpc>
              <a:buNone/>
            </a:pPr>
            <a:r>
              <a:rPr lang="en-US" sz="1750" dirty="0">
                <a:solidFill>
                  <a:srgbClr val="EEEFF5"/>
                </a:solidFill>
                <a:latin typeface="Montserrat" pitchFamily="34" charset="0"/>
                <a:ea typeface="Montserrat" pitchFamily="34" charset="-122"/>
                <a:cs typeface="Montserrat" pitchFamily="34" charset="-120"/>
              </a:rPr>
              <a:t>Nofollow tags control the flow of link juice and direct search engines to ignore specified links.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2024-03-15T08:31:59Z</dcterms:created>
  <dcterms:modified xsi:type="dcterms:W3CDTF">2024-03-15T08:31:59Z</dcterms:modified>
</cp:coreProperties>
</file>